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546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903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9042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182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008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850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21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387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426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128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2031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0054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5086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415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6131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530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40B9A-5C4A-4389-9A69-2A142379BC8A}" type="datetimeFigureOut">
              <a:rPr lang="cs-CZ" smtClean="0"/>
              <a:t>12.04.2024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EA0418D-F5B6-407B-A4F8-8466E6234D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147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plhov.cz/" TargetMode="Externa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1313645"/>
            <a:ext cx="7766936" cy="1223493"/>
          </a:xfrm>
        </p:spPr>
        <p:txBody>
          <a:bodyPr/>
          <a:lstStyle/>
          <a:p>
            <a:r>
              <a:rPr lang="cs-CZ" dirty="0"/>
              <a:t>Vítáme vás v naší školce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7067" y="2537139"/>
            <a:ext cx="7766936" cy="631064"/>
          </a:xfrm>
        </p:spPr>
        <p:txBody>
          <a:bodyPr/>
          <a:lstStyle/>
          <a:p>
            <a:r>
              <a:rPr lang="cs-CZ" dirty="0"/>
              <a:t>Mat</a:t>
            </a:r>
            <a:r>
              <a:rPr lang="cs-CZ" b="1" dirty="0"/>
              <a:t>e</a:t>
            </a:r>
            <a:r>
              <a:rPr lang="cs-CZ" dirty="0"/>
              <a:t>řská škola, Náchod, Havlíčkova 1848</a:t>
            </a:r>
          </a:p>
        </p:txBody>
      </p:sp>
      <p:pic>
        <p:nvPicPr>
          <p:cNvPr id="4" name="Picture 6" descr="C:\Users\samsung\Desktop\prezentace školy\139CANON\IMG_39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8055" y="3168203"/>
            <a:ext cx="3842480" cy="2788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C:\Users\samsung\Desktop\prezentace školy\139CANON\IMG_39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8981" y="3627084"/>
            <a:ext cx="3106688" cy="2330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643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4"/>
    </mc:Choice>
    <mc:Fallback xmlns="">
      <p:transition spd="slow" advTm="397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Jsme na okraji sídliště </a:t>
            </a:r>
            <a:r>
              <a:rPr lang="cs-CZ" dirty="0" err="1"/>
              <a:t>Plhov</a:t>
            </a:r>
            <a:r>
              <a:rPr lang="cs-CZ" dirty="0"/>
              <a:t>, pod zámeckou alejí, propojeni s přírodou.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941" y="2160588"/>
            <a:ext cx="5822155" cy="3881437"/>
          </a:xfrm>
        </p:spPr>
      </p:pic>
    </p:spTree>
    <p:extLst>
      <p:ext uri="{BB962C8B-B14F-4D97-AF65-F5344CB8AC3E}">
        <p14:creationId xmlns:p14="http://schemas.microsoft.com/office/powerpoint/2010/main" val="412080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21"/>
    </mc:Choice>
    <mc:Fallback xmlns="">
      <p:transition spd="slow" advTm="372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14" y="716691"/>
            <a:ext cx="4003589" cy="266905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419" y="3805538"/>
            <a:ext cx="3924300" cy="2616200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5137744" y="845365"/>
            <a:ext cx="3569651" cy="23591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Přírodní školní zahrada 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s centry aktivit je podnětem pro vzdělávání, objevování 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a experimentování.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966" y="3921211"/>
            <a:ext cx="2916194" cy="2187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8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8"/>
    </mc:Choice>
    <mc:Fallback xmlns="">
      <p:transition spd="slow" advTm="565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109" y="488591"/>
            <a:ext cx="2129307" cy="3193961"/>
          </a:xfrm>
          <a:prstGeom prst="rect">
            <a:avLst/>
          </a:prstGeom>
        </p:spPr>
      </p:pic>
      <p:sp>
        <p:nvSpPr>
          <p:cNvPr id="2" name="Zaoblený obdélník 1"/>
          <p:cNvSpPr/>
          <p:nvPr/>
        </p:nvSpPr>
        <p:spPr>
          <a:xfrm>
            <a:off x="1661375" y="5409127"/>
            <a:ext cx="7096259" cy="953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Věnujeme se ekologickým a zahradnickým projektům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41" y="294603"/>
            <a:ext cx="2147553" cy="322132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765" y="2085572"/>
            <a:ext cx="2165797" cy="286071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964" y="1576053"/>
            <a:ext cx="2178675" cy="326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6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51"/>
    </mc:Choice>
    <mc:Fallback xmlns="">
      <p:transition spd="slow" advTm="1125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94" y="3253885"/>
            <a:ext cx="1914659" cy="287198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33" y="428583"/>
            <a:ext cx="3067318" cy="204487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794" y="4072409"/>
            <a:ext cx="3080198" cy="205346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18590" y="3732548"/>
            <a:ext cx="2871991" cy="1914660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841957" y="2771821"/>
            <a:ext cx="3309871" cy="10016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Učíme se udržitelnému způsobu života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94" y="375993"/>
            <a:ext cx="3593742" cy="239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7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28"/>
    </mc:Choice>
    <mc:Fallback xmlns="">
      <p:transition spd="slow" advTm="1502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053" y="1182889"/>
            <a:ext cx="3586765" cy="239117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081" y="1186824"/>
            <a:ext cx="3580863" cy="238724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3848637"/>
            <a:ext cx="3583547" cy="23890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944" y="3848637"/>
            <a:ext cx="3606084" cy="2404056"/>
          </a:xfrm>
          <a:prstGeom prst="rect">
            <a:avLst/>
          </a:prstGeom>
        </p:spPr>
      </p:pic>
      <p:sp>
        <p:nvSpPr>
          <p:cNvPr id="7" name="Zaoblený obdélník 6"/>
          <p:cNvSpPr/>
          <p:nvPr/>
        </p:nvSpPr>
        <p:spPr>
          <a:xfrm>
            <a:off x="599940" y="296214"/>
            <a:ext cx="4288665" cy="616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Zvyky a tradice, oslavy svátků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64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3"/>
    </mc:Choice>
    <mc:Fallback xmlns="">
      <p:transition spd="slow" advTm="1540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9246" y="296215"/>
            <a:ext cx="5718219" cy="953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Naše paní kuchařky se o nás starají podle principů </a:t>
            </a:r>
          </a:p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Skutečně zdravé školy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911" y="1474171"/>
            <a:ext cx="2314174" cy="173563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10172" y="4086582"/>
            <a:ext cx="2696337" cy="202225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467" y="3749540"/>
            <a:ext cx="2022252" cy="269633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363" y="3749540"/>
            <a:ext cx="2022252" cy="2696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805" y="1474171"/>
            <a:ext cx="2339662" cy="175474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187" y="296215"/>
            <a:ext cx="1890435" cy="2520580"/>
          </a:xfrm>
          <a:prstGeom prst="rect">
            <a:avLst/>
          </a:prstGeom>
        </p:spPr>
      </p:pic>
      <p:sp>
        <p:nvSpPr>
          <p:cNvPr id="10" name="Zaoblený obdélník 9"/>
          <p:cNvSpPr/>
          <p:nvPr/>
        </p:nvSpPr>
        <p:spPr>
          <a:xfrm>
            <a:off x="7944119" y="2571867"/>
            <a:ext cx="1869583" cy="9173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Opravdové kouzelnice 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653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26"/>
    </mc:Choice>
    <mc:Fallback xmlns="">
      <p:transition spd="slow" advTm="175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9246" y="296215"/>
            <a:ext cx="5718219" cy="953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Prožitkové učení, kooperace, individuální přístup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68" y="2653049"/>
            <a:ext cx="2158819" cy="287842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15682" y="859708"/>
            <a:ext cx="2547513" cy="191063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408" y="3962756"/>
            <a:ext cx="3349967" cy="25124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121" y="3554927"/>
            <a:ext cx="1975029" cy="263337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357" y="1506469"/>
            <a:ext cx="2932090" cy="219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87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96"/>
    </mc:Choice>
    <mc:Fallback xmlns="">
      <p:transition spd="slow" advTm="1869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067" y="862795"/>
            <a:ext cx="1957947" cy="293692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12" y="4211085"/>
            <a:ext cx="3516470" cy="234431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07657" y="1352282"/>
            <a:ext cx="2936920" cy="195794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806" y="1910457"/>
            <a:ext cx="2833889" cy="188925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663" y="4211084"/>
            <a:ext cx="3516469" cy="2344313"/>
          </a:xfrm>
          <a:prstGeom prst="rect">
            <a:avLst/>
          </a:prstGeom>
        </p:spPr>
      </p:pic>
      <p:sp>
        <p:nvSpPr>
          <p:cNvPr id="7" name="Zaoblený obdélník 6"/>
          <p:cNvSpPr/>
          <p:nvPr/>
        </p:nvSpPr>
        <p:spPr>
          <a:xfrm>
            <a:off x="399246" y="296214"/>
            <a:ext cx="3992449" cy="13522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Učíme se v naší přírodní zahradě </a:t>
            </a:r>
          </a:p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„Ráj pro děti“</a:t>
            </a:r>
          </a:p>
        </p:txBody>
      </p:sp>
    </p:spTree>
    <p:extLst>
      <p:ext uri="{BB962C8B-B14F-4D97-AF65-F5344CB8AC3E}">
        <p14:creationId xmlns:p14="http://schemas.microsoft.com/office/powerpoint/2010/main" val="71631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1"/>
    </mc:Choice>
    <mc:Fallback xmlns="">
      <p:transition spd="slow" advTm="1281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9246" y="296215"/>
            <a:ext cx="3773509" cy="11590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Mateřská škola má pět tříd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397" y="4298326"/>
            <a:ext cx="3366214" cy="224414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076" y="875764"/>
            <a:ext cx="1946856" cy="29202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966" y="890251"/>
            <a:ext cx="1972614" cy="29589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81" r="4611"/>
          <a:stretch/>
        </p:blipFill>
        <p:spPr>
          <a:xfrm>
            <a:off x="399246" y="1935351"/>
            <a:ext cx="3951131" cy="24885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422" y="4275429"/>
            <a:ext cx="3400559" cy="2267039"/>
          </a:xfrm>
          <a:prstGeom prst="rect">
            <a:avLst/>
          </a:prstGeom>
        </p:spPr>
      </p:pic>
      <p:sp>
        <p:nvSpPr>
          <p:cNvPr id="8" name="Zaoblený obdélník 7"/>
          <p:cNvSpPr/>
          <p:nvPr/>
        </p:nvSpPr>
        <p:spPr>
          <a:xfrm>
            <a:off x="599403" y="4774841"/>
            <a:ext cx="1867437" cy="14166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Třída č.2 „Berušky“ </a:t>
            </a:r>
          </a:p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pro nejmladší děti</a:t>
            </a:r>
          </a:p>
        </p:txBody>
      </p:sp>
    </p:spTree>
    <p:extLst>
      <p:ext uri="{BB962C8B-B14F-4D97-AF65-F5344CB8AC3E}">
        <p14:creationId xmlns:p14="http://schemas.microsoft.com/office/powerpoint/2010/main" val="425090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0"/>
    </mc:Choice>
    <mc:Fallback xmlns="">
      <p:transition spd="slow" advTm="1754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72091" y="278240"/>
            <a:ext cx="5950039" cy="9554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Třída č.1 „Koťátka“ je třída pro děti od 3-5 let s rozšířenou výukou angličtiny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372" y="3726643"/>
            <a:ext cx="2210739" cy="293960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716" y="4556617"/>
            <a:ext cx="2949799" cy="196653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134" y="1043188"/>
            <a:ext cx="2204434" cy="330665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93" y="1476778"/>
            <a:ext cx="2821950" cy="18813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249" y="3726644"/>
            <a:ext cx="1959735" cy="293960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563" y="1476779"/>
            <a:ext cx="2821951" cy="18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1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22"/>
    </mc:Choice>
    <mc:Fallback xmlns="">
      <p:transition spd="slow" advTm="1512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72091" y="265361"/>
            <a:ext cx="5950039" cy="9554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Třída č.3 „Veverky“ je třída pro děti od 5-6 let  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800" y="4055235"/>
            <a:ext cx="3274454" cy="218296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47" y="1626529"/>
            <a:ext cx="3400026" cy="22666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335" y="3453148"/>
            <a:ext cx="1856704" cy="278505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74" y="4484753"/>
            <a:ext cx="2863537" cy="190902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924" y="1675707"/>
            <a:ext cx="1428206" cy="214230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76" y="945658"/>
            <a:ext cx="3001982" cy="200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10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98"/>
    </mc:Choice>
    <mc:Fallback xmlns="">
      <p:transition spd="slow" advTm="1399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72091" y="265361"/>
            <a:ext cx="6534016" cy="764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Třída č.4 „Krtečci“ je třída pro děti od 3-6 let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85" y="3726132"/>
            <a:ext cx="1882462" cy="282369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986" y="1654534"/>
            <a:ext cx="3336165" cy="2224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85" y="1314882"/>
            <a:ext cx="3181618" cy="212107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790" y="4119653"/>
            <a:ext cx="3645258" cy="243017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234" y="677861"/>
            <a:ext cx="1977913" cy="29668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277" y="4119653"/>
            <a:ext cx="3142982" cy="209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20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3"/>
    </mc:Choice>
    <mc:Fallback xmlns="">
      <p:transition spd="slow" advTm="1618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87183" y="369350"/>
            <a:ext cx="5593859" cy="764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Třída č.5 „Čmeláci“ je třída pro děti od 4-7 let </a:t>
            </a:r>
          </a:p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 počtem 12 dětí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010" y="369350"/>
            <a:ext cx="2287343" cy="343101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705" y="4188818"/>
            <a:ext cx="1572833" cy="235925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201" y="4217764"/>
            <a:ext cx="1566975" cy="235046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051" y="1661307"/>
            <a:ext cx="3208587" cy="213905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56" y="1661307"/>
            <a:ext cx="1897623" cy="2556456"/>
          </a:xfrm>
          <a:prstGeom prst="rect">
            <a:avLst/>
          </a:prstGeom>
        </p:spPr>
      </p:pic>
      <p:sp>
        <p:nvSpPr>
          <p:cNvPr id="8" name="Zaoblený obdélník 7"/>
          <p:cNvSpPr/>
          <p:nvPr/>
        </p:nvSpPr>
        <p:spPr>
          <a:xfrm>
            <a:off x="974367" y="4642766"/>
            <a:ext cx="2309746" cy="17709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Součástí této třídy je </a:t>
            </a:r>
            <a:r>
              <a:rPr lang="cs-CZ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logokoutek</a:t>
            </a:r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kde se věnujeme rozvoji řeči  </a:t>
            </a:r>
          </a:p>
        </p:txBody>
      </p:sp>
    </p:spTree>
    <p:extLst>
      <p:ext uri="{BB962C8B-B14F-4D97-AF65-F5344CB8AC3E}">
        <p14:creationId xmlns:p14="http://schemas.microsoft.com/office/powerpoint/2010/main" val="403981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23"/>
    </mc:Choice>
    <mc:Fallback xmlns="">
      <p:transition spd="slow" advTm="1242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853" y="489397"/>
            <a:ext cx="3413438" cy="22756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246" y="3090929"/>
            <a:ext cx="2107842" cy="316176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731" y="3081269"/>
            <a:ext cx="2114282" cy="317142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02" y="4250028"/>
            <a:ext cx="3003996" cy="2002664"/>
          </a:xfrm>
          <a:prstGeom prst="rect">
            <a:avLst/>
          </a:prstGeom>
        </p:spPr>
      </p:pic>
      <p:sp>
        <p:nvSpPr>
          <p:cNvPr id="7" name="Zaoblený obdélník 6"/>
          <p:cNvSpPr/>
          <p:nvPr/>
        </p:nvSpPr>
        <p:spPr>
          <a:xfrm>
            <a:off x="487184" y="369350"/>
            <a:ext cx="3350720" cy="336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Společně pečujeme o výzdobu školy, koutek Malého zahradníka, společnou knihovnu, recyklační koutek. Náš program vychází z principů Skutečně zdravé školy s využitím alternativní pedagogiky Začít spolu a </a:t>
            </a:r>
            <a:r>
              <a:rPr lang="cs-CZ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montessori</a:t>
            </a:r>
            <a:r>
              <a:rPr lang="cs-CZ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534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20"/>
    </mc:Choice>
    <mc:Fallback xmlns="">
      <p:transition spd="slow" advTm="1932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2236631"/>
          </a:xfrm>
        </p:spPr>
        <p:txBody>
          <a:bodyPr/>
          <a:lstStyle/>
          <a:p>
            <a:r>
              <a:rPr lang="cs-CZ" dirty="0"/>
              <a:t>Vždy na začátku měsíce května probíhá Zápis do MŠ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77335" y="2691685"/>
            <a:ext cx="8596668" cy="3349677"/>
          </a:xfrm>
        </p:spPr>
        <p:txBody>
          <a:bodyPr>
            <a:normAutofit/>
          </a:bodyPr>
          <a:lstStyle/>
          <a:p>
            <a:r>
              <a:rPr lang="cs-CZ" dirty="0"/>
              <a:t>Informace k Zápisu najdete na našich webových stránkách </a:t>
            </a:r>
            <a:r>
              <a:rPr lang="cs-CZ" dirty="0">
                <a:hlinkClick r:id="rId3"/>
              </a:rPr>
              <a:t>www.msplhov.cz</a:t>
            </a:r>
            <a:r>
              <a:rPr lang="cs-CZ" dirty="0"/>
              <a:t>.</a:t>
            </a:r>
          </a:p>
          <a:p>
            <a:r>
              <a:rPr lang="cs-CZ" dirty="0"/>
              <a:t>Děti jsou přijímány podle Kritérií k přijetí – upřednostněny jsou děti s trvalým pobytem ve spádové oblasti školy od nejstaršího po nejmladší. Pokud má škola dostatek volných míst, může přijímat i děti mladší tří let a z jiných obcí.</a:t>
            </a:r>
          </a:p>
          <a:p>
            <a:r>
              <a:rPr lang="cs-CZ" dirty="0"/>
              <a:t>Rodiče nově přijatých dětí zveme na konci měsíce srpna na návštěvu do mateřské školy. Nově přijatým dětem nabízíme ADAPTAČNÍ PROGRAM.</a:t>
            </a:r>
          </a:p>
          <a:p>
            <a:r>
              <a:rPr lang="cs-CZ" dirty="0"/>
              <a:t>Mateřská škola může přijímat děti také v průběhu školního roku v případě volné kapacity.</a:t>
            </a:r>
          </a:p>
          <a:p>
            <a:endParaRPr lang="cs-CZ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103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34"/>
    </mc:Choice>
    <mc:Fallback xmlns="">
      <p:transition spd="slow" advTm="36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3.5|7.8|7.3|4.4"/>
</p:tagLst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1083</TotalTime>
  <Words>316</Words>
  <Application>Microsoft Office PowerPoint</Application>
  <PresentationFormat>Širokoúhlá obrazovka</PresentationFormat>
  <Paragraphs>31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Faseta</vt:lpstr>
      <vt:lpstr>Vítáme vás v naší školce</vt:lpstr>
      <vt:lpstr>Jsme na okraji sídliště Plhov, pod zámeckou alejí, propojeni s přírodou.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Vždy na začátku měsíce května probíhá Zápis do MŠ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Vítáme vás v naší školce</dc:title>
  <dc:creator>Uživatel</dc:creator>
  <cp:lastModifiedBy>notebook</cp:lastModifiedBy>
  <cp:revision>18</cp:revision>
  <dcterms:created xsi:type="dcterms:W3CDTF">2021-04-17T12:58:28Z</dcterms:created>
  <dcterms:modified xsi:type="dcterms:W3CDTF">2024-04-12T13:28:34Z</dcterms:modified>
</cp:coreProperties>
</file>